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69" r:id="rId7"/>
    <p:sldId id="270" r:id="rId8"/>
    <p:sldId id="271" r:id="rId9"/>
    <p:sldId id="272" r:id="rId10"/>
    <p:sldId id="273" r:id="rId11"/>
    <p:sldId id="264" r:id="rId12"/>
  </p:sldIdLst>
  <p:sldSz cx="12192000" cy="6858000"/>
  <p:notesSz cx="6858000" cy="9144000"/>
  <p:defaultTextStyle>
    <a:defPPr algn="r" rtl="1"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6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9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r" rtl="1"/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A56C37A6-5522-46D4-A865-0E1079620053}" type="datetime1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16/03/1448</a:t>
            </a:fld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r" rtl="1"/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06834459-7356-44BF-850D-8B30C4FB3B6B}" type="slidenum">
              <a:rPr lang="ar-SA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4B66D9C-C16E-476D-8EF2-888215CCEE4B}" type="datetime1">
              <a:rPr lang="ar-SA" smtClean="0"/>
              <a:t>16/03/1448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ar-SA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 flipH="1"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A3C37BE-C303-496D-B5CD-85F2937540FC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r>
              <a:rPr lang="ar-SA" b="1" i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ملاحظة:</a:t>
            </a:r>
          </a:p>
          <a:p>
            <a:pPr rtl="1"/>
            <a:r>
              <a:rPr lang="ar-SA" i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لتغيير الصورة على هذه الشريحة، حدد الصورة واحذفها. ثم انقر فوق أيقونة «الصور» في العنصر النائب لإدراج صوتك.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algn="l" rtl="1"/>
            <a:fld id="{0A3C37BE-C303-496D-B5CD-85F2937540FC}" type="slidenum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</a:t>
            </a:fld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 rtlCol="1"/>
          <a:lstStyle/>
          <a:p>
            <a:pPr algn="l" rtl="1"/>
            <a:fld id="{0A3C37BE-C303-496D-B5CD-85F2937540FC}" type="slidenum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2</a:t>
            </a:fld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3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ar-SA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 rtlCol="1"/>
          <a:lstStyle/>
          <a:p>
            <a:pPr algn="l" rtl="1"/>
            <a:fld id="{0A3C37BE-C303-496D-B5CD-85F2937540FC}" type="slidenum">
              <a:rPr lang="ar-SA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8</a:t>
            </a:fld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43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ال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الصورة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120031" y="0"/>
            <a:ext cx="1747524" cy="2292094"/>
          </a:xfrm>
          <a:prstGeom prst="rect">
            <a:avLst/>
          </a:prstGeom>
        </p:spPr>
      </p:pic>
      <p:sp>
        <p:nvSpPr>
          <p:cNvPr id="2" name="العنوان 1"/>
          <p:cNvSpPr>
            <a:spLocks noGrp="1"/>
          </p:cNvSpPr>
          <p:nvPr>
            <p:ph type="ctrTitle" hasCustomPrompt="1"/>
          </p:nvPr>
        </p:nvSpPr>
        <p:spPr>
          <a:xfrm flipH="1">
            <a:off x="990600" y="2292094"/>
            <a:ext cx="10096500" cy="2219691"/>
          </a:xfrm>
        </p:spPr>
        <p:txBody>
          <a:bodyPr rtlCol="1" anchor="ctr">
            <a:normAutofit/>
          </a:bodyPr>
          <a:lstStyle>
            <a:lvl1pPr algn="r" rtl="1">
              <a:defRPr sz="4400"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 hasCustomPrompt="1"/>
          </p:nvPr>
        </p:nvSpPr>
        <p:spPr>
          <a:xfrm flipH="1">
            <a:off x="990601" y="4511784"/>
            <a:ext cx="10096501" cy="955565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0"/>
              </a:spcBef>
              <a:buNone/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ar-SA" noProof="0"/>
              <a:t>انقر لتحرير نمط العنوان الثانوي الرئيسي</a:t>
            </a:r>
          </a:p>
        </p:txBody>
      </p:sp>
      <p:sp>
        <p:nvSpPr>
          <p:cNvPr id="7" name="مستطيل 6"/>
          <p:cNvSpPr/>
          <p:nvPr/>
        </p:nvSpPr>
        <p:spPr>
          <a:xfrm flipH="1"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 baseline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F5B2F3C-B36A-42A5-9C8E-CCE48D28AB66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 baseline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 baseline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العنوان و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 flipH="1">
            <a:off x="1104900" y="1600200"/>
            <a:ext cx="9982200" cy="457200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92AEDB-9B47-42A1-A47F-B6B1AC37C5C8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شريحة العنوان مع 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 hasCustomPrompt="1"/>
          </p:nvPr>
        </p:nvSpPr>
        <p:spPr>
          <a:xfrm flipH="1">
            <a:off x="5353050" y="2292094"/>
            <a:ext cx="5734050" cy="2219691"/>
          </a:xfrm>
        </p:spPr>
        <p:txBody>
          <a:bodyPr rtlCol="1" anchor="ctr">
            <a:normAutofit/>
          </a:bodyPr>
          <a:lstStyle>
            <a:lvl1pPr algn="r" rtl="1">
              <a:defRPr sz="4400"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 hasCustomPrompt="1"/>
          </p:nvPr>
        </p:nvSpPr>
        <p:spPr>
          <a:xfrm flipH="1">
            <a:off x="5353050" y="4511784"/>
            <a:ext cx="5734050" cy="955565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0"/>
              </a:spcBef>
              <a:buNone/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ar-SA" noProof="0"/>
              <a:t>انقر لتحرير نمط العنوان الثانوي الرئيسي</a:t>
            </a:r>
          </a:p>
        </p:txBody>
      </p:sp>
      <p:sp>
        <p:nvSpPr>
          <p:cNvPr id="11" name="عنصر نائب للصورة 10" descr="عنصر نائب فارغ لإضافة صورة. انقر فوق العنصر النائب وقم بتحديد الصورة التي ترغب في إضافتها."/>
          <p:cNvSpPr>
            <a:spLocks noGrp="1"/>
          </p:cNvSpPr>
          <p:nvPr>
            <p:ph type="pic" sz="quarter" idx="13"/>
          </p:nvPr>
        </p:nvSpPr>
        <p:spPr>
          <a:xfrm flipH="1">
            <a:off x="0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1"/>
          <a:lstStyle>
            <a:lvl1pPr marL="0" indent="0" algn="ctr" rtl="1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فوق الأيقونة لإضافة صورة</a:t>
            </a:r>
          </a:p>
        </p:txBody>
      </p:sp>
      <p:sp>
        <p:nvSpPr>
          <p:cNvPr id="8" name="مستطيل 7"/>
          <p:cNvSpPr/>
          <p:nvPr/>
        </p:nvSpPr>
        <p:spPr>
          <a:xfrm flipH="1"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المجموعة 13"/>
          <p:cNvGrpSpPr/>
          <p:nvPr/>
        </p:nvGrpSpPr>
        <p:grpSpPr>
          <a:xfrm flipH="1"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رابط مستقيم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رابط مستقيم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الصورة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118596" y="0"/>
            <a:ext cx="1747524" cy="2292094"/>
          </a:xfrm>
          <a:prstGeom prst="rect">
            <a:avLst/>
          </a:prstGeom>
        </p:spPr>
      </p:pic>
      <p:grpSp>
        <p:nvGrpSpPr>
          <p:cNvPr id="13" name="المجموعة 12"/>
          <p:cNvGrpSpPr/>
          <p:nvPr/>
        </p:nvGrpSpPr>
        <p:grpSpPr>
          <a:xfrm rot="10800000" flipH="1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رابط مستقيم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رابط مستقيم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مستطيل 6"/>
          <p:cNvSpPr/>
          <p:nvPr/>
        </p:nvSpPr>
        <p:spPr>
          <a:xfrm flipH="1"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المجموعة 7"/>
          <p:cNvGrpSpPr/>
          <p:nvPr/>
        </p:nvGrpSpPr>
        <p:grpSpPr>
          <a:xfrm flipH="1"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المجموعة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رابط مستقيم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رابط مستقيم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مستطيل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 noProof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" name="المجموعة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رابط مستقيم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رابط مستقيم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الصورة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2932" y="0"/>
            <a:ext cx="1783188" cy="2971806"/>
          </a:xfrm>
          <a:prstGeom prst="rect">
            <a:avLst/>
          </a:prstGeom>
        </p:spPr>
      </p:pic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016002" y="2971806"/>
            <a:ext cx="10071099" cy="1684150"/>
          </a:xfrm>
        </p:spPr>
        <p:txBody>
          <a:bodyPr rtlCol="1" anchor="ctr">
            <a:normAutofit/>
          </a:bodyPr>
          <a:lstStyle>
            <a:lvl1pPr algn="r" rtl="1">
              <a:defRPr sz="4400" cap="all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 flipH="1">
            <a:off x="1016002" y="4655956"/>
            <a:ext cx="10071099" cy="50975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5A6AF58-5D74-4E75-9252-00432DED4858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 hasCustomPrompt="1"/>
          </p:nvPr>
        </p:nvSpPr>
        <p:spPr>
          <a:xfrm flipH="1">
            <a:off x="6172200" y="1600200"/>
            <a:ext cx="4914900" cy="4571999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  <a:lvl9pPr algn="r" rtl="1">
              <a:defRPr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 flipH="1">
            <a:off x="1104900" y="1600200"/>
            <a:ext cx="4914900" cy="4571999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A049EAE-A0C6-4FA7-9E52-A92607DB9693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 flipH="1">
            <a:off x="6167628" y="1600200"/>
            <a:ext cx="4919472" cy="823912"/>
          </a:xfrm>
        </p:spPr>
        <p:txBody>
          <a:bodyPr rtlCol="1" anchor="b"/>
          <a:lstStyle>
            <a:lvl1pPr marL="0" indent="0" algn="r" rtl="1">
              <a:spcBef>
                <a:spcPts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 flipH="1">
            <a:off x="6167628" y="2424112"/>
            <a:ext cx="4919472" cy="3748088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 hasCustomPrompt="1"/>
          </p:nvPr>
        </p:nvSpPr>
        <p:spPr>
          <a:xfrm flipH="1">
            <a:off x="1106418" y="1600200"/>
            <a:ext cx="4919472" cy="823912"/>
          </a:xfrm>
        </p:spPr>
        <p:txBody>
          <a:bodyPr rtlCol="1" anchor="b"/>
          <a:lstStyle>
            <a:lvl1pPr marL="0" indent="0" algn="r" rtl="1">
              <a:spcBef>
                <a:spcPts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 hasCustomPrompt="1"/>
          </p:nvPr>
        </p:nvSpPr>
        <p:spPr>
          <a:xfrm flipH="1">
            <a:off x="1106418" y="2424112"/>
            <a:ext cx="4919472" cy="3748088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DD20674-DDD2-4338-8C32-288602A48682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ال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D1A1AFC-8FE3-4228-9B74-26566346CF66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F9B07F81-BF4E-453D-A1DF-1BF746628455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/>
            </a:lvl1pPr>
          </a:lstStyle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l" rtl="1">
              <a:defRPr/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 anchor="b"/>
          <a:lstStyle>
            <a:lvl1pPr algn="r" rtl="1"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 flipH="1">
            <a:off x="6702552" y="1600200"/>
            <a:ext cx="4384548" cy="45720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 flipH="1">
            <a:off x="1104900" y="1600199"/>
            <a:ext cx="5445252" cy="4572001"/>
          </a:xfrm>
        </p:spPr>
        <p:txBody>
          <a:bodyPr rtlCol="1">
            <a:normAutofit/>
          </a:bodyPr>
          <a:lstStyle>
            <a:lvl1pPr algn="r" rtl="1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1FB411B-8F04-4851-9CA6-AA9042B0A7E5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 anchor="b"/>
          <a:lstStyle>
            <a:lvl1pPr algn="r" rtl="1"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 flipH="1">
            <a:off x="7690104" y="1600200"/>
            <a:ext cx="3396996" cy="45720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 noProof="0"/>
              <a:t>انقر لتحرير أنماط النص الرئيسي</a:t>
            </a:r>
          </a:p>
        </p:txBody>
      </p:sp>
      <p:sp>
        <p:nvSpPr>
          <p:cNvPr id="3" name="عنصر نائب للصورة 2" descr="عنصر نائب فارغ لإضافة صورة. انقر فوق العنصر النائب وقم بتحديد الصورة التي ترغب في إضافتها."/>
          <p:cNvSpPr>
            <a:spLocks noGrp="1"/>
          </p:cNvSpPr>
          <p:nvPr>
            <p:ph type="pic" idx="1"/>
          </p:nvPr>
        </p:nvSpPr>
        <p:spPr>
          <a:xfrm flipH="1">
            <a:off x="1106417" y="1600199"/>
            <a:ext cx="6430912" cy="4572001"/>
          </a:xfrm>
        </p:spPr>
        <p:txBody>
          <a:bodyPr tIns="1188720" rtlCol="1">
            <a:normAutofit/>
          </a:bodyPr>
          <a:lstStyle>
            <a:lvl1pPr marL="0" indent="0" algn="ctr" rtl="1"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ar-SA" noProof="0"/>
              <a:t>انقر فوق الأيقونة لإضافة صورة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4D9185F-59D9-46AC-AB66-EC76CA4A86E0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العنوان والنص ال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 hasCustomPrompt="1"/>
          </p:nvPr>
        </p:nvSpPr>
        <p:spPr>
          <a:xfrm flipH="1">
            <a:off x="1106418" y="76200"/>
            <a:ext cx="9980682" cy="109696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>
          <a:xfrm flipH="1">
            <a:off x="1104900" y="1600200"/>
            <a:ext cx="9982200" cy="4572000"/>
          </a:xfrm>
        </p:spPr>
        <p:txBody>
          <a:bodyPr vert="eaVert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45CBCA0-C4A7-4292-B6A1-13B11FA58C3B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0FF54DE5-C571-48E8-A5BC-B369434E2F44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العنوان العمودي وال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العمودي 1"/>
          <p:cNvSpPr>
            <a:spLocks noGrp="1"/>
          </p:cNvSpPr>
          <p:nvPr>
            <p:ph type="title" orient="vert" hasCustomPrompt="1"/>
          </p:nvPr>
        </p:nvSpPr>
        <p:spPr>
          <a:xfrm flipH="1">
            <a:off x="1104900" y="365125"/>
            <a:ext cx="1714500" cy="5811838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ar-SA" noProof="0" dirty="0"/>
              <a:t>انقر لتحرير نمط العنوان الرئيسي</a:t>
            </a:r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 hasCustomPrompt="1"/>
          </p:nvPr>
        </p:nvSpPr>
        <p:spPr>
          <a:xfrm flipH="1">
            <a:off x="2988204" y="365125"/>
            <a:ext cx="8098896" cy="5811838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ar-SA" noProof="0" dirty="0"/>
              <a:t>انقر لتحرير أنماط النص الرئيسي</a:t>
            </a:r>
          </a:p>
          <a:p>
            <a:pPr lvl="1" rtl="1"/>
            <a:r>
              <a:rPr lang="ar-SA" noProof="0" dirty="0"/>
              <a:t>المستوى الثاني</a:t>
            </a:r>
          </a:p>
          <a:p>
            <a:pPr lvl="2" rtl="1"/>
            <a:r>
              <a:rPr lang="ar-SA" noProof="0" dirty="0"/>
              <a:t>المستوى الثالث</a:t>
            </a:r>
          </a:p>
          <a:p>
            <a:pPr lvl="3" rtl="1"/>
            <a:r>
              <a:rPr lang="ar-SA" noProof="0" dirty="0"/>
              <a:t>المستوى الرابع</a:t>
            </a:r>
          </a:p>
          <a:p>
            <a:pPr lvl="4" rtl="1"/>
            <a:r>
              <a:rPr lang="ar-SA" noProof="0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 flipH="1">
            <a:off x="9257542" y="6356351"/>
            <a:ext cx="1829559" cy="365125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C102F75-B7FC-491E-884A-A8C749BBA419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 flipH="1">
            <a:off x="2934459" y="6356350"/>
            <a:ext cx="6323082" cy="365126"/>
          </a:xfrm>
        </p:spPr>
        <p:txBody>
          <a:bodyPr rtlCol="1"/>
          <a:lstStyle>
            <a:lvl1pPr algn="ct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 flipH="1">
            <a:off x="1106418" y="6356351"/>
            <a:ext cx="1828800" cy="365125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  <p:grpSp>
        <p:nvGrpSpPr>
          <p:cNvPr id="7" name="المجموعة 6"/>
          <p:cNvGrpSpPr/>
          <p:nvPr/>
        </p:nvGrpSpPr>
        <p:grpSpPr>
          <a:xfrm rot="16200000" flipH="1">
            <a:off x="45249" y="3228843"/>
            <a:ext cx="5632704" cy="84403"/>
            <a:chOff x="1073150" y="1219201"/>
            <a:chExt cx="10058400" cy="63125"/>
          </a:xfrm>
        </p:grpSpPr>
        <p:cxnSp>
          <p:nvCxnSpPr>
            <p:cNvPr id="8" name="رابط مستقيم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رابط مستقيم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1" anchor="b">
            <a:normAutofit/>
          </a:bodyPr>
          <a:lstStyle/>
          <a:p>
            <a:pPr rtl="1"/>
            <a:r>
              <a:rPr lang="ar-SA" noProof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 flipH="1"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1">
            <a:normAutofit/>
          </a:bodyPr>
          <a:lstStyle/>
          <a:p>
            <a:pPr lvl="0" rtl="1"/>
            <a:r>
              <a:rPr lang="ar-SA" noProof="0"/>
              <a:t>انقر لتحرير أنماط النص الرئيسي</a:t>
            </a:r>
          </a:p>
          <a:p>
            <a:pPr lvl="1" rtl="1"/>
            <a:r>
              <a:rPr lang="ar-SA" noProof="0"/>
              <a:t>المستوى الثاني</a:t>
            </a:r>
          </a:p>
          <a:p>
            <a:pPr lvl="2" rtl="1"/>
            <a:r>
              <a:rPr lang="ar-SA" noProof="0"/>
              <a:t>المستوى الثالث</a:t>
            </a:r>
          </a:p>
          <a:p>
            <a:pPr lvl="3" rtl="1"/>
            <a:r>
              <a:rPr lang="ar-SA" noProof="0"/>
              <a:t>المستوى الرابع</a:t>
            </a:r>
          </a:p>
          <a:p>
            <a:pPr lvl="4" rtl="1"/>
            <a:r>
              <a:rPr lang="ar-SA" noProof="0"/>
              <a:t>المستوى الخامس</a:t>
            </a:r>
          </a:p>
          <a:p>
            <a:pPr lvl="5" rtl="1"/>
            <a:r>
              <a:rPr lang="ar-SA" noProof="0"/>
              <a:t>المستوى السادس</a:t>
            </a:r>
          </a:p>
          <a:p>
            <a:pPr lvl="6" rtl="1"/>
            <a:r>
              <a:rPr lang="ar-SA" noProof="0"/>
              <a:t>المستوى السابع</a:t>
            </a:r>
          </a:p>
          <a:p>
            <a:pPr lvl="7" rtl="1"/>
            <a:r>
              <a:rPr lang="ar-SA" noProof="0"/>
              <a:t>المستوى الثامن</a:t>
            </a:r>
          </a:p>
          <a:p>
            <a:pPr lvl="8" rtl="1"/>
            <a:r>
              <a:rPr lang="ar-SA" noProof="0"/>
              <a:t>المستوى التاسع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 flipH="1">
            <a:off x="9257542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1" anchor="ctr"/>
          <a:lstStyle>
            <a:lvl1pPr algn="r" rtl="1">
              <a:defRPr sz="1200" baseline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1A56145-EDDB-47B2-BD21-8ED3D3E37673}" type="datetime1">
              <a:rPr lang="ar-SA" noProof="0" smtClean="0"/>
              <a:t>16/03/1448</a:t>
            </a:fld>
            <a:endParaRPr lang="ar-SA" noProof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 flipH="1"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1" anchor="ctr"/>
          <a:lstStyle>
            <a:lvl1pPr algn="ctr" rtl="1">
              <a:defRPr sz="1200" baseline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ar-SA" noProof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 flipH="1">
            <a:off x="1106418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1" anchor="ctr"/>
          <a:lstStyle>
            <a:lvl1pPr algn="l" rtl="1">
              <a:defRPr sz="1200" baseline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FF54DE5-C571-48E8-A5BC-B369434E2F44}" type="slidenum">
              <a:rPr lang="ar-SA" smtClean="0"/>
              <a:pPr/>
              <a:t>‹#›</a:t>
            </a:fld>
            <a:endParaRPr lang="ar-SA" dirty="0"/>
          </a:p>
        </p:txBody>
      </p:sp>
      <p:grpSp>
        <p:nvGrpSpPr>
          <p:cNvPr id="15" name="المجموعة 14"/>
          <p:cNvGrpSpPr/>
          <p:nvPr/>
        </p:nvGrpSpPr>
        <p:grpSpPr>
          <a:xfrm flipH="1"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رابط مستقيم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العنوان 5"/>
          <p:cNvSpPr>
            <a:spLocks noGrp="1"/>
          </p:cNvSpPr>
          <p:nvPr>
            <p:ph type="ctrTitle"/>
          </p:nvPr>
        </p:nvSpPr>
        <p:spPr>
          <a:xfrm flipH="1">
            <a:off x="5353050" y="2292094"/>
            <a:ext cx="5734050" cy="2219691"/>
          </a:xfrm>
        </p:spPr>
        <p:txBody>
          <a:bodyPr rtlCol="1" anchor="ctr">
            <a:normAutofit/>
          </a:bodyPr>
          <a:lstStyle/>
          <a:p>
            <a:pPr algn="l" rtl="1"/>
            <a:r>
              <a:rPr lang="en-US" sz="5400" dirty="0"/>
              <a:t>Book shop</a:t>
            </a:r>
            <a:endParaRPr lang="ar-SA" sz="5400" dirty="0"/>
          </a:p>
        </p:txBody>
      </p:sp>
      <p:sp>
        <p:nvSpPr>
          <p:cNvPr id="7" name="عنوان فرعي 6"/>
          <p:cNvSpPr>
            <a:spLocks noGrp="1"/>
          </p:cNvSpPr>
          <p:nvPr>
            <p:ph type="subTitle" idx="1"/>
          </p:nvPr>
        </p:nvSpPr>
        <p:spPr>
          <a:xfrm flipH="1">
            <a:off x="5353050" y="4511784"/>
            <a:ext cx="5734050" cy="955565"/>
          </a:xfrm>
        </p:spPr>
        <p:txBody>
          <a:bodyPr rtlCol="1">
            <a:normAutofit/>
          </a:bodyPr>
          <a:lstStyle/>
          <a:p>
            <a:pPr algn="r" rtl="1"/>
            <a:r>
              <a:rPr lang="en-US" sz="1000" dirty="0"/>
              <a:t>By Shakira team</a:t>
            </a:r>
            <a:endParaRPr lang="ar-SA" sz="1000" dirty="0"/>
          </a:p>
        </p:txBody>
      </p:sp>
      <p:pic>
        <p:nvPicPr>
          <p:cNvPr id="4" name="عنصر نائب للصورة 3" descr="كتاب مفتوح على طاولة مع أرفف كتب مموهة في الخلفية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>
          <a:xfrm flipH="1">
            <a:off x="0" y="1310656"/>
            <a:ext cx="5210937" cy="4208604"/>
          </a:xfr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العنوان 12"/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693821"/>
          </a:xfrm>
        </p:spPr>
        <p:txBody>
          <a:bodyPr rtlCol="1"/>
          <a:lstStyle/>
          <a:p>
            <a:pPr algn="l"/>
            <a:r>
              <a:rPr lang="fr-FR" dirty="0">
                <a:latin typeface="Sitka Text Semibold" pitchFamily="2" charset="0"/>
              </a:rPr>
              <a:t>1. Login Page (Admin &amp; User)</a:t>
            </a:r>
            <a:endParaRPr lang="ar-SA" dirty="0">
              <a:latin typeface="Sitka Text Semibold" pitchFamily="2" charset="0"/>
            </a:endParaRPr>
          </a:p>
        </p:txBody>
      </p:sp>
      <p:sp>
        <p:nvSpPr>
          <p:cNvPr id="14" name="عنصر نائب للمحتوى 13"/>
          <p:cNvSpPr>
            <a:spLocks noGrp="1"/>
          </p:cNvSpPr>
          <p:nvPr>
            <p:ph idx="1"/>
          </p:nvPr>
        </p:nvSpPr>
        <p:spPr>
          <a:xfrm flipH="1">
            <a:off x="1104900" y="1600200"/>
            <a:ext cx="5416216" cy="4572000"/>
          </a:xfrm>
        </p:spPr>
        <p:txBody>
          <a:bodyPr rtlCol="1">
            <a:noAutofit/>
          </a:bodyPr>
          <a:lstStyle/>
          <a:p>
            <a:pPr marL="0" indent="0" algn="l">
              <a:buNone/>
            </a:pPr>
            <a:r>
              <a:rPr lang="en-US" sz="2400" b="1" dirty="0"/>
              <a:t>Description:</a:t>
            </a:r>
            <a:r>
              <a:rPr lang="en-US" sz="2400" dirty="0"/>
              <a:t> This is the entry point of the system. It features a clean, professional interface where users can choose between two roles: Admin or Customer.</a:t>
            </a:r>
          </a:p>
          <a:p>
            <a:pPr marL="0" indent="0" algn="l">
              <a:buNone/>
            </a:pPr>
            <a:r>
              <a:rPr lang="en-US" sz="2400" b="1" dirty="0"/>
              <a:t>Functionality:</a:t>
            </a:r>
            <a:r>
              <a:rPr lang="en-US" sz="2400" dirty="0"/>
              <a:t> It includes text fields for "User Name" and "Password" and a toggle button to switch between Admin login and User login.</a:t>
            </a:r>
          </a:p>
          <a:p>
            <a:pPr marL="0" indent="0" algn="l">
              <a:buNone/>
            </a:pPr>
            <a:r>
              <a:rPr lang="en-US" sz="2400" b="1" dirty="0"/>
              <a:t>Security:</a:t>
            </a:r>
            <a:r>
              <a:rPr lang="en-US" sz="2400" dirty="0"/>
              <a:t> The system validates credentials. If the inputs are empty or incorrect, a "Wrong Username or Password" message box appears.</a:t>
            </a:r>
          </a:p>
          <a:p>
            <a:pPr marL="0" indent="0" algn="r" rtl="1">
              <a:buNone/>
            </a:pPr>
            <a:endParaRPr lang="ar-SA" sz="2400" dirty="0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FD6FAE04-C7D1-BBBD-B649-7FEDF23CE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417" y="1503030"/>
            <a:ext cx="4152704" cy="2472319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EA08787-8487-4F7B-E187-D1BD29DA3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417" y="4118810"/>
            <a:ext cx="4152704" cy="24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553CD41-5F47-EA43-F0E4-0800FF4B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741947"/>
          </a:xfrm>
        </p:spPr>
        <p:txBody>
          <a:bodyPr/>
          <a:lstStyle/>
          <a:p>
            <a:pPr algn="l"/>
            <a:r>
              <a:rPr lang="en-US" dirty="0">
                <a:latin typeface="Sitka Text Semibold" pitchFamily="2" charset="0"/>
              </a:rPr>
              <a:t>2. Books Management Page</a:t>
            </a:r>
            <a:endParaRPr lang="ar-EG" dirty="0">
              <a:latin typeface="Sitka Text Semibold" pitchFamily="2" charset="0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2CB015-8036-D795-68EB-E150292FFE0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06418" y="1552074"/>
            <a:ext cx="4582026" cy="4768516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200" b="1" dirty="0"/>
              <a:t>Description:</a:t>
            </a:r>
            <a:r>
              <a:rPr lang="en-US" sz="2200" dirty="0"/>
              <a:t> This page allows the Admin to manage the bookstore's inventory.</a:t>
            </a:r>
          </a:p>
          <a:p>
            <a:pPr marL="0" indent="0" algn="l">
              <a:buNone/>
            </a:pPr>
            <a:r>
              <a:rPr lang="en-US" sz="2200" b="1" dirty="0"/>
              <a:t>Key Features:</a:t>
            </a:r>
            <a:r>
              <a:rPr lang="en-US" sz="2200" dirty="0"/>
              <a:t> It contains input fields for Book Title, Author Name, Category, Quantity, and Price.</a:t>
            </a:r>
          </a:p>
          <a:p>
            <a:pPr marL="0" indent="0" algn="l">
              <a:buNone/>
            </a:pPr>
            <a:r>
              <a:rPr lang="en-US" sz="2200" b="1" dirty="0"/>
              <a:t>Operations:</a:t>
            </a:r>
            <a:r>
              <a:rPr lang="en-US" sz="2200" dirty="0"/>
              <a:t> The Admin can Save new books, Edit existing details, or Delete books from the database.</a:t>
            </a:r>
          </a:p>
          <a:p>
            <a:pPr marL="0" indent="0" algn="l">
              <a:buNone/>
            </a:pPr>
            <a:r>
              <a:rPr lang="en-US" sz="2200" b="1" dirty="0"/>
              <a:t>Display:</a:t>
            </a:r>
            <a:r>
              <a:rPr lang="en-US" sz="2200" dirty="0"/>
              <a:t> A data grid at the bottom displays the list of all available books, with a "Filter by Category" option for quick searching.</a:t>
            </a:r>
          </a:p>
          <a:p>
            <a:pPr marL="0" indent="0" algn="l">
              <a:buNone/>
            </a:pPr>
            <a:endParaRPr lang="ar-EG" sz="220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A40B1FC-0329-98CA-AAE6-FCD613A141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16" y="1764631"/>
            <a:ext cx="5903495" cy="389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8164D-C187-0804-B763-724240DAF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40A508-8F34-A023-65EC-5BF46F905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757989"/>
          </a:xfrm>
        </p:spPr>
        <p:txBody>
          <a:bodyPr/>
          <a:lstStyle/>
          <a:p>
            <a:pPr algn="l"/>
            <a:r>
              <a:rPr lang="en-US" dirty="0"/>
              <a:t>3. Users Management Page</a:t>
            </a:r>
            <a:endParaRPr lang="ar-EG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552EC1-83FA-0182-234E-BE8D7549479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04900" y="1600200"/>
            <a:ext cx="4790574" cy="45720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400" b="1" dirty="0"/>
              <a:t>Description:</a:t>
            </a:r>
            <a:r>
              <a:rPr lang="en-US" sz="2400" dirty="0"/>
              <a:t> This section is dedicated to managing the people who use the system.</a:t>
            </a:r>
          </a:p>
          <a:p>
            <a:pPr marL="0" indent="0" algn="l">
              <a:buNone/>
            </a:pPr>
            <a:r>
              <a:rPr lang="en-US" sz="2400" b="1" dirty="0"/>
              <a:t>Functionality:</a:t>
            </a:r>
            <a:r>
              <a:rPr lang="en-US" sz="2400" dirty="0"/>
              <a:t> The Admin can register new users by entering their User Name, Phone Number, Address, and Password.</a:t>
            </a:r>
          </a:p>
          <a:p>
            <a:pPr marL="0" indent="0" algn="l">
              <a:buNone/>
            </a:pPr>
            <a:r>
              <a:rPr lang="en-US" sz="2400" b="1" dirty="0"/>
              <a:t>Management:</a:t>
            </a:r>
            <a:r>
              <a:rPr lang="en-US" sz="2400" dirty="0"/>
              <a:t> Similar to the Books page, it allows for adding, updating, and removing user accounts to maintain a secure and updated list of authorized personnel.</a:t>
            </a:r>
          </a:p>
          <a:p>
            <a:pPr marL="0" indent="0" algn="l">
              <a:buNone/>
            </a:pPr>
            <a:endParaRPr lang="ar-EG" sz="240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E513FE0-BFE4-2BEE-F32D-7384A19385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13" y="1852863"/>
            <a:ext cx="5637848" cy="336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6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272CA5-FC97-8201-61E9-48CC400E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766011"/>
          </a:xfrm>
        </p:spPr>
        <p:txBody>
          <a:bodyPr/>
          <a:lstStyle/>
          <a:p>
            <a:pPr algn="l"/>
            <a:r>
              <a:rPr lang="en-US" dirty="0">
                <a:latin typeface="Sitka Text Semibold" pitchFamily="2" charset="0"/>
              </a:rPr>
              <a:t>4. Dashboard (Analytics)</a:t>
            </a:r>
            <a:endParaRPr lang="ar-EG" dirty="0">
              <a:latin typeface="Sitka Text Semibold" pitchFamily="2" charset="0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0893A12-8FF9-92EA-1A91-1BE942575FA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04899" y="1600200"/>
            <a:ext cx="4004511" cy="4572000"/>
          </a:xfrm>
        </p:spPr>
        <p:txBody>
          <a:bodyPr/>
          <a:lstStyle/>
          <a:p>
            <a:pPr marL="0" indent="0" algn="l">
              <a:buNone/>
            </a:pPr>
            <a:r>
              <a:rPr lang="en-US" sz="2200" b="1" dirty="0"/>
              <a:t>Description:</a:t>
            </a:r>
            <a:r>
              <a:rPr lang="en-US" sz="2200" dirty="0"/>
              <a:t> The Dashboard provides a visual summary of the bookstore's current status.</a:t>
            </a:r>
          </a:p>
          <a:p>
            <a:pPr marL="0" indent="0" algn="l">
              <a:buNone/>
            </a:pPr>
            <a:r>
              <a:rPr lang="en-US" sz="2200" b="1" dirty="0"/>
              <a:t>Data Overview:</a:t>
            </a:r>
            <a:r>
              <a:rPr lang="en-US" sz="2200" dirty="0"/>
              <a:t> It displays total counts for Books Stock, Total Users, and Total Revenue (Amount).</a:t>
            </a:r>
          </a:p>
          <a:p>
            <a:pPr marL="0" indent="0" algn="l">
              <a:buNone/>
            </a:pPr>
            <a:r>
              <a:rPr lang="en-US" sz="2200" b="1" dirty="0"/>
              <a:t>User Interface:</a:t>
            </a:r>
            <a:r>
              <a:rPr lang="en-US" sz="2200" dirty="0"/>
              <a:t> It uses a visually appealing layout with icons and a background image of a library to give the Admin a quick "at-a-glance" view of the business performance.</a:t>
            </a:r>
          </a:p>
          <a:p>
            <a:pPr marL="0" indent="0" algn="l">
              <a:buNone/>
            </a:pPr>
            <a:endParaRPr lang="ar-EG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DA214B6-16A2-F0AD-41D9-9AD43BB24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00200"/>
            <a:ext cx="5909215" cy="40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4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DD8B64-6E43-1BC1-3CA5-6FEE4FB43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106418" y="76200"/>
            <a:ext cx="9980682" cy="766011"/>
          </a:xfrm>
        </p:spPr>
        <p:txBody>
          <a:bodyPr/>
          <a:lstStyle/>
          <a:p>
            <a:pPr algn="l"/>
            <a:r>
              <a:rPr lang="en-US" dirty="0">
                <a:latin typeface="Sitka Text Semibold" pitchFamily="2" charset="0"/>
              </a:rPr>
              <a:t>5. Billing &amp; Invoice Page</a:t>
            </a:r>
            <a:endParaRPr lang="ar-EG" dirty="0">
              <a:latin typeface="Sitka Text Semibold" pitchFamily="2" charset="0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EBAE0F3-034F-0B3E-6D72-51B64EE92C2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04898" y="1600199"/>
            <a:ext cx="4557963" cy="518160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dirty="0"/>
              <a:t>Description:</a:t>
            </a:r>
            <a:r>
              <a:rPr lang="en-US" dirty="0"/>
              <a:t> This is the operational page where transactions happen. It is used to process customer purchases.</a:t>
            </a:r>
          </a:p>
          <a:p>
            <a:pPr marL="0" indent="0" algn="l">
              <a:buNone/>
            </a:pPr>
            <a:r>
              <a:rPr lang="en-US" b="1" dirty="0"/>
              <a:t>Invoice Details:</a:t>
            </a:r>
            <a:r>
              <a:rPr lang="en-US" dirty="0"/>
              <a:t> The user can select a book, enter the quantity, and the customer's name.</a:t>
            </a:r>
          </a:p>
          <a:p>
            <a:pPr marL="0" indent="0" algn="l">
              <a:buNone/>
            </a:pPr>
            <a:r>
              <a:rPr lang="en-US" b="1" dirty="0"/>
              <a:t>Automatic Calculation:</a:t>
            </a:r>
            <a:r>
              <a:rPr lang="en-US" dirty="0"/>
              <a:t> The system calculates the total price automatically and adds the items to the "Invoice Details" list.</a:t>
            </a:r>
          </a:p>
          <a:p>
            <a:pPr marL="0" indent="0" algn="l">
              <a:buNone/>
            </a:pPr>
            <a:r>
              <a:rPr lang="en-US" b="1" dirty="0"/>
              <a:t>Printing:</a:t>
            </a:r>
            <a:r>
              <a:rPr lang="en-US" dirty="0"/>
              <a:t> There is a Print button to generate a physical or digital receipt for the customer, and a total amount is displayed at the bottom right.</a:t>
            </a:r>
          </a:p>
          <a:p>
            <a:pPr marL="0" indent="0" algn="l">
              <a:buNone/>
            </a:pPr>
            <a:endParaRPr lang="ar-EG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192DF45-312F-1369-A2DD-87BB3134A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526" y="1921041"/>
            <a:ext cx="5710846" cy="35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5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EAE0DA-9649-1C9D-F9EF-A90E95BAF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Sitka Text Semibold" pitchFamily="2" charset="0"/>
              </a:rPr>
              <a:t>Abstract</a:t>
            </a:r>
            <a:endParaRPr lang="ar-EG" sz="4400" dirty="0">
              <a:latin typeface="Sitka Text Semibold" pitchFamily="2" charset="0"/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4B894B1-A2ED-0F46-B57B-A5EA5E776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The </a:t>
            </a:r>
            <a:r>
              <a:rPr lang="en-US" sz="2800" b="1" dirty="0"/>
              <a:t>Book Store Management System</a:t>
            </a:r>
            <a:r>
              <a:rPr lang="en-US" sz="2800" dirty="0"/>
              <a:t> is a digital solution designed to streamline bookstore operations using </a:t>
            </a:r>
            <a:r>
              <a:rPr lang="en-US" sz="2800" b="1" dirty="0"/>
              <a:t>C#</a:t>
            </a:r>
            <a:r>
              <a:rPr lang="en-US" sz="2800" dirty="0"/>
              <a:t> and </a:t>
            </a:r>
            <a:r>
              <a:rPr lang="en-US" sz="2800" b="1" dirty="0"/>
              <a:t>Windows Forms</a:t>
            </a:r>
            <a:r>
              <a:rPr lang="en-US" sz="2800" dirty="0"/>
              <a:t>. The system integrates secure </a:t>
            </a:r>
            <a:r>
              <a:rPr lang="en-US" sz="2800" b="1" dirty="0"/>
              <a:t>multi-role authentication</a:t>
            </a:r>
            <a:r>
              <a:rPr lang="en-US" sz="2800" dirty="0"/>
              <a:t> (Admin &amp; User), comprehensive </a:t>
            </a:r>
            <a:r>
              <a:rPr lang="en-US" sz="2800" b="1" dirty="0"/>
              <a:t>inventory tracking</a:t>
            </a:r>
            <a:r>
              <a:rPr lang="en-US" sz="2800" dirty="0"/>
              <a:t>, and a dynamic </a:t>
            </a:r>
            <a:r>
              <a:rPr lang="en-US" sz="2800" b="1" dirty="0"/>
              <a:t>billing engine</a:t>
            </a:r>
            <a:r>
              <a:rPr lang="en-US" sz="2800" dirty="0"/>
              <a:t>. By automating stock management and financial reporting through an interactive </a:t>
            </a:r>
            <a:r>
              <a:rPr lang="en-US" sz="2800" b="1" dirty="0"/>
              <a:t>dashboard</a:t>
            </a:r>
            <a:r>
              <a:rPr lang="en-US" sz="2800" dirty="0"/>
              <a:t>, the application minimizes human error and enhances operational efficiency, providing a robust tool for modern retail management.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182694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C819CAF-5FD0-51C2-B2D3-B9CE0FD547D1}"/>
              </a:ext>
            </a:extLst>
          </p:cNvPr>
          <p:cNvSpPr txBox="1"/>
          <p:nvPr/>
        </p:nvSpPr>
        <p:spPr>
          <a:xfrm>
            <a:off x="1219200" y="745958"/>
            <a:ext cx="9585158" cy="36907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300000"/>
              </a:lnSpc>
            </a:pPr>
            <a:r>
              <a:rPr lang="en-US" dirty="0"/>
              <a:t>   </a:t>
            </a:r>
            <a:r>
              <a:rPr lang="en-US" sz="9600" dirty="0"/>
              <a:t>Thanks</a:t>
            </a:r>
            <a:endParaRPr lang="ar-EG" sz="9600" dirty="0"/>
          </a:p>
        </p:txBody>
      </p:sp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المستند الأكاديمي 16 9x  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0969_TF03431380_Win32" id="{0022A5AD-ECD6-46C2-ADAC-DB077DD2BA55}" vid="{9AC5186F-5F11-43F7-931C-FE35D0789174}"/>
    </a:ext>
  </a:extLst>
</a:theme>
</file>

<file path=ppt/theme/theme2.xml><?xml version="1.0" encoding="utf-8"?>
<a:theme xmlns:a="http://schemas.openxmlformats.org/drawingml/2006/main" name="نسق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عرض تقديمي أكاديمي بتصميم يحمل خطاً وشريطاً (شاشة عريضة)</Template>
  <TotalTime>70</TotalTime>
  <Words>529</Words>
  <Application>Microsoft Office PowerPoint</Application>
  <PresentationFormat>شاشة عريضة</PresentationFormat>
  <Paragraphs>32</Paragraphs>
  <Slides>8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Sitka Text Semibold</vt:lpstr>
      <vt:lpstr>Tahoma</vt:lpstr>
      <vt:lpstr>Wingdings</vt:lpstr>
      <vt:lpstr>المستند الأكاديمي 16 9x  </vt:lpstr>
      <vt:lpstr>Book shop</vt:lpstr>
      <vt:lpstr>1. Login Page (Admin &amp; User)</vt:lpstr>
      <vt:lpstr>2. Books Management Page</vt:lpstr>
      <vt:lpstr>3. Users Management Page</vt:lpstr>
      <vt:lpstr>4. Dashboard (Analytics)</vt:lpstr>
      <vt:lpstr>5. Billing &amp; Invoice Page</vt:lpstr>
      <vt:lpstr>Abstract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YOUSSEF MOHAMED BADAWY MAHMOUD</dc:creator>
  <cp:lastModifiedBy>YOUSSEF MOHAMED BADAWY MAHMOUD</cp:lastModifiedBy>
  <cp:revision>2</cp:revision>
  <dcterms:created xsi:type="dcterms:W3CDTF">2026-05-08T15:39:14Z</dcterms:created>
  <dcterms:modified xsi:type="dcterms:W3CDTF">2026-08-28T23:39:52Z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